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4"/>
  </p:notesMasterIdLst>
  <p:handoutMasterIdLst>
    <p:handoutMasterId r:id="rId55"/>
  </p:handoutMasterIdLst>
  <p:sldIdLst>
    <p:sldId id="256" r:id="rId3"/>
    <p:sldId id="278" r:id="rId4"/>
    <p:sldId id="257" r:id="rId5"/>
    <p:sldId id="273" r:id="rId6"/>
    <p:sldId id="276" r:id="rId7"/>
    <p:sldId id="280" r:id="rId8"/>
    <p:sldId id="281" r:id="rId9"/>
    <p:sldId id="282" r:id="rId10"/>
    <p:sldId id="283" r:id="rId11"/>
    <p:sldId id="284" r:id="rId12"/>
    <p:sldId id="287" r:id="rId13"/>
    <p:sldId id="286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  <p:sldId id="326" r:id="rId52"/>
    <p:sldId id="258" r:id="rId53"/>
  </p:sldIdLst>
  <p:sldSz cx="9612313" cy="648017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>
          <p15:clr>
            <a:srgbClr val="A4A3A4"/>
          </p15:clr>
        </p15:guide>
        <p15:guide id="2" pos="3027">
          <p15:clr>
            <a:srgbClr val="A4A3A4"/>
          </p15:clr>
        </p15:guide>
        <p15:guide id="3" pos="31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68A3"/>
    <a:srgbClr val="C57E62"/>
    <a:srgbClr val="5B9BD5"/>
    <a:srgbClr val="6666FF"/>
    <a:srgbClr val="006699"/>
    <a:srgbClr val="009999"/>
    <a:srgbClr val="00CC99"/>
    <a:srgbClr val="47ACAD"/>
    <a:srgbClr val="F4D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主题样式 2 - 个性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53" autoAdjust="0"/>
    <p:restoredTop sz="95179"/>
  </p:normalViewPr>
  <p:slideViewPr>
    <p:cSldViewPr snapToGrid="0">
      <p:cViewPr>
        <p:scale>
          <a:sx n="96" d="100"/>
          <a:sy n="96" d="100"/>
        </p:scale>
        <p:origin x="856" y="176"/>
      </p:cViewPr>
      <p:guideLst>
        <p:guide orient="horz" pos="2041"/>
        <p:guide pos="3027"/>
        <p:guide pos="3127"/>
      </p:guideLst>
    </p:cSldViewPr>
  </p:slideViewPr>
  <p:outlineViewPr>
    <p:cViewPr>
      <p:scale>
        <a:sx n="33" d="100"/>
        <a:sy n="33" d="100"/>
      </p:scale>
      <p:origin x="0" y="-1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21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1DEBF-3E20-FB42-A0BB-C9B2E1743A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8837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E875E-3DD8-FE43-98CA-820440D2DE13}" type="datetimeFigureOut">
              <a:rPr kumimoji="1" lang="zh-CN" altLang="en-US" smtClean="0"/>
              <a:t>17/5/12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39825" y="1143000"/>
            <a:ext cx="4578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76E75-EDF0-B84E-8EDE-641CE53174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758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809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11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554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12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970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13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41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14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035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15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760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16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220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17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571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18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107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19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231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20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40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2821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21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029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22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29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23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29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24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179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25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12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26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27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84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28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2478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29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677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30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17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9528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31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4890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32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66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33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72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34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5853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35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2446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36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38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37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9271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38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0170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39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5056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40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79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0443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41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5244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42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4855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43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348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44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547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45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1174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46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2672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47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6713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48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538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49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1389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50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937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2556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kern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选择具有 </a:t>
            </a:r>
            <a:r>
              <a:rPr lang="en-US" altLang="zh-CN" sz="1800" kern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title </a:t>
            </a:r>
            <a:r>
              <a:rPr lang="zh-CN" altLang="en-US" sz="1800" kern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属性的元素，并且这个</a:t>
            </a:r>
            <a:r>
              <a:rPr lang="en-US" altLang="zh-CN" sz="1800" kern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title</a:t>
            </a:r>
            <a:r>
              <a:rPr lang="zh-CN" altLang="en-US" sz="1800" kern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属性的值必须包含单词“</a:t>
            </a:r>
            <a:r>
              <a:rPr lang="en-US" altLang="zh-CN" sz="1800" kern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flower”, </a:t>
            </a:r>
            <a:r>
              <a:rPr lang="zh-CN" altLang="en-US" sz="1800" kern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如果有多个单词</a:t>
            </a:r>
            <a:r>
              <a:rPr lang="en-US" altLang="zh-CN" sz="1800" kern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sz="1800" kern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那么“</a:t>
            </a:r>
            <a:r>
              <a:rPr lang="en-US" altLang="zh-CN" sz="1800" kern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flower”</a:t>
            </a:r>
            <a:r>
              <a:rPr lang="zh-CN" altLang="en-US" sz="1800" kern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前后将以空格分隔</a:t>
            </a:r>
            <a:endParaRPr lang="en-US" altLang="zh-CN" sz="1800" kern="12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en-US" altLang="zh-CN" sz="1800" kern="12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将匹配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title=“flower”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title=“summer flower”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title=“flower new”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的元素，但不匹配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title=“my-flower”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或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title=“flowers”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的元素。 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645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283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79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该值必须是整个单词，或者单独使用，如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class=“top”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，或后跟一个连字符（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kumimoji="1"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），如 </a:t>
            </a:r>
            <a:r>
              <a:rPr kumimoji="1"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class=“top-text”</a:t>
            </a:r>
            <a:r>
              <a:rPr kumimoji="1" lang="zh-CN" altLang="en-US" sz="1800" smtClean="0">
                <a:latin typeface="Microsoft YaHei" charset="0"/>
                <a:ea typeface="Microsoft YaHei" charset="0"/>
                <a:cs typeface="Microsoft YaHei" charset="0"/>
              </a:rPr>
              <a:t>！</a:t>
            </a:r>
            <a:endParaRPr kumimoji="1"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964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01502" y="1060502"/>
            <a:ext cx="7209011" cy="2256003"/>
          </a:xfrm>
        </p:spPr>
        <p:txBody>
          <a:bodyPr anchor="b"/>
          <a:lstStyle>
            <a:lvl1pPr algn="ctr">
              <a:defRPr sz="567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01502" y="3403506"/>
            <a:ext cx="7209011" cy="1564502"/>
          </a:xfrm>
        </p:spPr>
        <p:txBody>
          <a:bodyPr/>
          <a:lstStyle>
            <a:lvl1pPr marL="0" indent="0" algn="ctr">
              <a:buNone/>
              <a:defRPr sz="2270"/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6305" indent="0" algn="ctr">
              <a:buNone/>
              <a:defRPr sz="151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8598" y="345001"/>
            <a:ext cx="2072591" cy="549150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0826" y="345001"/>
            <a:ext cx="6097622" cy="549150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>
            <a:spLocks noGrp="1"/>
          </p:cNvSpPr>
          <p:nvPr>
            <p:ph type="sldNum" sz="quarter" idx="2"/>
          </p:nvPr>
        </p:nvSpPr>
        <p:spPr>
          <a:xfrm>
            <a:off x="8703235" y="6050712"/>
            <a:ext cx="259041" cy="261734"/>
          </a:xfrm>
          <a:prstGeom prst="rect">
            <a:avLst/>
          </a:prstGeom>
        </p:spPr>
        <p:txBody>
          <a:bodyPr/>
          <a:lstStyle>
            <a:lvl1pPr defTabSz="864032"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656235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9" name="正文级别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2105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5820" y="1615503"/>
            <a:ext cx="8290363" cy="2695504"/>
          </a:xfrm>
        </p:spPr>
        <p:txBody>
          <a:bodyPr anchor="b"/>
          <a:lstStyle>
            <a:lvl1pPr>
              <a:defRPr sz="567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5820" y="4336507"/>
            <a:ext cx="8290363" cy="1417502"/>
          </a:xfrm>
        </p:spPr>
        <p:txBody>
          <a:bodyPr/>
          <a:lstStyle>
            <a:lvl1pPr marL="0" indent="0">
              <a:buNone/>
              <a:defRPr sz="2270">
                <a:solidFill>
                  <a:schemeClr val="tx1">
                    <a:tint val="75000"/>
                  </a:schemeClr>
                </a:solidFill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0826" y="1725003"/>
            <a:ext cx="4085106" cy="41115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6083" y="1725003"/>
            <a:ext cx="4085106" cy="41115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2078" y="345001"/>
            <a:ext cx="8290363" cy="125250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2078" y="1588503"/>
            <a:ext cx="4066332" cy="778501"/>
          </a:xfrm>
        </p:spPr>
        <p:txBody>
          <a:bodyPr anchor="b"/>
          <a:lstStyle>
            <a:lvl1pPr marL="0" indent="0">
              <a:buNone/>
              <a:defRPr sz="2270" b="1"/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2078" y="2367004"/>
            <a:ext cx="4066332" cy="348150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866083" y="1588503"/>
            <a:ext cx="4086358" cy="778501"/>
          </a:xfrm>
        </p:spPr>
        <p:txBody>
          <a:bodyPr anchor="b"/>
          <a:lstStyle>
            <a:lvl1pPr marL="0" indent="0">
              <a:buNone/>
              <a:defRPr sz="2270" b="1"/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66083" y="2367004"/>
            <a:ext cx="4086358" cy="348150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2078" y="432001"/>
            <a:ext cx="3100125" cy="1512002"/>
          </a:xfrm>
        </p:spPr>
        <p:txBody>
          <a:bodyPr anchor="b"/>
          <a:lstStyle>
            <a:lvl1pPr>
              <a:defRPr sz="30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86358" y="933001"/>
            <a:ext cx="4866083" cy="4605007"/>
          </a:xfrm>
        </p:spPr>
        <p:txBody>
          <a:bodyPr/>
          <a:lstStyle>
            <a:lvl1pPr>
              <a:defRPr sz="3025"/>
            </a:lvl1pPr>
            <a:lvl2pPr>
              <a:defRPr sz="2645"/>
            </a:lvl2pPr>
            <a:lvl3pPr>
              <a:defRPr sz="2270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62078" y="1944003"/>
            <a:ext cx="3100125" cy="3601506"/>
          </a:xfrm>
        </p:spPr>
        <p:txBody>
          <a:bodyPr/>
          <a:lstStyle>
            <a:lvl1pPr marL="0" indent="0">
              <a:buNone/>
              <a:defRPr sz="1510"/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7835" indent="0">
              <a:buNone/>
              <a:defRPr sz="945"/>
            </a:lvl5pPr>
            <a:lvl6pPr marL="2160270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6305" indent="0">
              <a:buNone/>
              <a:defRPr sz="94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2078" y="432001"/>
            <a:ext cx="3100125" cy="1512002"/>
          </a:xfrm>
        </p:spPr>
        <p:txBody>
          <a:bodyPr anchor="b"/>
          <a:lstStyle>
            <a:lvl1pPr>
              <a:defRPr sz="30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86358" y="933001"/>
            <a:ext cx="4866083" cy="4605007"/>
          </a:xfrm>
        </p:spPr>
        <p:txBody>
          <a:bodyPr/>
          <a:lstStyle>
            <a:lvl1pPr marL="0" indent="0">
              <a:buNone/>
              <a:defRPr sz="3025"/>
            </a:lvl1pPr>
            <a:lvl2pPr marL="431800" indent="0">
              <a:buNone/>
              <a:defRPr sz="2645"/>
            </a:lvl2pPr>
            <a:lvl3pPr marL="864235" indent="0">
              <a:buNone/>
              <a:defRPr sz="2270"/>
            </a:lvl3pPr>
            <a:lvl4pPr marL="1296035" indent="0">
              <a:buNone/>
              <a:defRPr sz="1890"/>
            </a:lvl4pPr>
            <a:lvl5pPr marL="1727835" indent="0">
              <a:buNone/>
              <a:defRPr sz="1890"/>
            </a:lvl5pPr>
            <a:lvl6pPr marL="2160270" indent="0">
              <a:buNone/>
              <a:defRPr sz="1890"/>
            </a:lvl6pPr>
            <a:lvl7pPr marL="2592070" indent="0">
              <a:buNone/>
              <a:defRPr sz="1890"/>
            </a:lvl7pPr>
            <a:lvl8pPr marL="3023870" indent="0">
              <a:buNone/>
              <a:defRPr sz="1890"/>
            </a:lvl8pPr>
            <a:lvl9pPr marL="3456305" indent="0">
              <a:buNone/>
              <a:defRPr sz="189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62078" y="1944003"/>
            <a:ext cx="3100125" cy="3601506"/>
          </a:xfrm>
        </p:spPr>
        <p:txBody>
          <a:bodyPr/>
          <a:lstStyle>
            <a:lvl1pPr marL="0" indent="0">
              <a:buNone/>
              <a:defRPr sz="1510"/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7835" indent="0">
              <a:buNone/>
              <a:defRPr sz="945"/>
            </a:lvl5pPr>
            <a:lvl6pPr marL="2160270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6305" indent="0">
              <a:buNone/>
              <a:defRPr sz="94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826" y="345001"/>
            <a:ext cx="8290363" cy="1252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826" y="1725003"/>
            <a:ext cx="8290363" cy="4111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60826" y="6006009"/>
            <a:ext cx="2162703" cy="34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83980" y="6006009"/>
            <a:ext cx="3244055" cy="34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788485" y="6006009"/>
            <a:ext cx="2162703" cy="34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864235" rtl="0" eaLnBrk="1" latinLnBrk="0" hangingPunct="1">
        <a:lnSpc>
          <a:spcPct val="90000"/>
        </a:lnSpc>
        <a:spcBef>
          <a:spcPct val="0"/>
        </a:spcBef>
        <a:buNone/>
        <a:defRPr sz="4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900" indent="-215265" algn="l" defTabSz="8642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1pPr>
      <a:lvl2pPr marL="647700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0" kern="1200">
          <a:solidFill>
            <a:schemeClr val="tx1"/>
          </a:solidFill>
          <a:latin typeface="+mn-lt"/>
          <a:ea typeface="+mn-ea"/>
          <a:cs typeface="+mn-cs"/>
        </a:defRPr>
      </a:lvl2pPr>
      <a:lvl3pPr marL="1080135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35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43735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170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>
            <a:spLocks noGrp="1"/>
          </p:cNvSpPr>
          <p:nvPr>
            <p:ph type="title"/>
          </p:nvPr>
        </p:nvSpPr>
        <p:spPr>
          <a:xfrm>
            <a:off x="661590" y="345170"/>
            <a:ext cx="8299960" cy="1253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>
            <a:spLocks noGrp="1"/>
          </p:cNvSpPr>
          <p:nvPr>
            <p:ph type="body" idx="1"/>
          </p:nvPr>
        </p:nvSpPr>
        <p:spPr>
          <a:xfrm>
            <a:off x="661590" y="1725849"/>
            <a:ext cx="8299960" cy="411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>
            <a:spLocks noGrp="1"/>
          </p:cNvSpPr>
          <p:nvPr>
            <p:ph type="sldNum" sz="quarter" idx="2"/>
          </p:nvPr>
        </p:nvSpPr>
        <p:spPr>
          <a:xfrm>
            <a:off x="8702509" y="6050672"/>
            <a:ext cx="259041" cy="26173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10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hangingPunct="0"/>
            <a:fld id="{86CB4B4D-7CA3-9044-876B-883B54F8677D}" type="slidenum">
              <a:rPr kern="0"/>
              <a:pPr hangingPunct="0"/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8815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med"/>
  <p:txStyles>
    <p:titleStyle>
      <a:lvl1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16008" marR="0" indent="-215373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687181" marR="0" indent="-254530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176395" marR="0" indent="-311092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26711" marR="0" indent="-329392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058727" marR="0" indent="-329392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187081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Tx/>
        <a:buFont typeface="Arial"/>
        <a:buNone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644510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Tx/>
        <a:buFont typeface="Arial"/>
        <a:buNone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101938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Tx/>
        <a:buFont typeface="Arial"/>
        <a:buNone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559366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Tx/>
        <a:buFont typeface="Arial"/>
        <a:buNone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9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0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85229" y="1630066"/>
            <a:ext cx="7372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600" dirty="0">
                <a:solidFill>
                  <a:srgbClr val="F4D025"/>
                </a:solidFill>
                <a:latin typeface="STHeiti Light" charset="-122"/>
                <a:ea typeface="STHeiti Light" charset="-122"/>
                <a:cs typeface="STHeiti Light" charset="-122"/>
              </a:rPr>
              <a:t>HTML</a:t>
            </a:r>
            <a:r>
              <a:rPr lang="zh-CN" altLang="en-US" sz="7600" dirty="0" smtClean="0">
                <a:solidFill>
                  <a:srgbClr val="F4D025"/>
                </a:solidFill>
                <a:latin typeface="STHeiti Light" charset="-122"/>
                <a:ea typeface="STHeiti Light" charset="-122"/>
                <a:cs typeface="STHeiti Light" charset="-122"/>
              </a:rPr>
              <a:t>基础</a:t>
            </a:r>
          </a:p>
          <a:p>
            <a:r>
              <a:rPr lang="en-US" altLang="zh-CN" sz="4400">
                <a:solidFill>
                  <a:srgbClr val="F4D025"/>
                </a:solidFill>
                <a:latin typeface="STKaiti" charset="-122"/>
                <a:ea typeface="STKaiti" charset="-122"/>
                <a:cs typeface="STKaiti" charset="-122"/>
              </a:rPr>
              <a:t>H5</a:t>
            </a:r>
            <a:r>
              <a:rPr lang="zh-CN" altLang="en-US" sz="4400">
                <a:solidFill>
                  <a:srgbClr val="F4D025"/>
                </a:solidFill>
                <a:latin typeface="STKaiti" charset="-122"/>
                <a:ea typeface="STKaiti" charset="-122"/>
                <a:cs typeface="STKaiti" charset="-122"/>
              </a:rPr>
              <a:t>新增选择器</a:t>
            </a:r>
            <a:endParaRPr lang="zh-CN" altLang="en-US" sz="4400" dirty="0" smtClean="0">
              <a:solidFill>
                <a:srgbClr val="F4D025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属性选择器</a:t>
            </a:r>
            <a:endParaRPr lang="en-US" altLang="zh-CN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378564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[</a:t>
            </a:r>
            <a:r>
              <a:rPr lang="en-US" altLang="zh-CN" sz="2400" b="0" kern="0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attribute</a:t>
            </a:r>
            <a:r>
              <a:rPr lang="zh-CN" altLang="en-US" sz="2400" b="0" kern="0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*</a:t>
            </a:r>
            <a:r>
              <a:rPr lang="en-US" altLang="zh-CN" sz="2400" b="0" kern="0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=value</a:t>
            </a:r>
            <a:r>
              <a:rPr lang="en-US" altLang="zh-CN" sz="2400" b="0" kern="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]	</a:t>
            </a:r>
            <a:endParaRPr lang="zh-CN" altLang="en-US" sz="2400" b="0" kern="0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8020" y="1580555"/>
            <a:ext cx="8805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匹配属性值中包含指定值的每个元素。该值不一定是一个完整单词</a:t>
            </a:r>
          </a:p>
        </p:txBody>
      </p:sp>
      <p:sp>
        <p:nvSpPr>
          <p:cNvPr id="9" name="矩形 8"/>
          <p:cNvSpPr/>
          <p:nvPr/>
        </p:nvSpPr>
        <p:spPr>
          <a:xfrm>
            <a:off x="418020" y="2084829"/>
            <a:ext cx="7798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选择类属性值包含 “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te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”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的所有元素</a:t>
            </a:r>
          </a:p>
        </p:txBody>
      </p:sp>
      <p:sp>
        <p:nvSpPr>
          <p:cNvPr id="12" name="矩形 11"/>
          <p:cNvSpPr/>
          <p:nvPr/>
        </p:nvSpPr>
        <p:spPr>
          <a:xfrm>
            <a:off x="298752" y="2570923"/>
            <a:ext cx="4949109" cy="3693319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[class*="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te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"] {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background: yellow;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&lt;div class="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first_test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"&gt;The first div element.&lt;/div&gt;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&lt;div class="second"&gt;The second div element.&lt;/div&gt;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&lt;div class="my-test"&gt;The third div element.&lt;/div&gt;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 class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=“</a:t>
            </a:r>
            <a:r>
              <a:rPr lang="en-US" altLang="zh-CN" dirty="0" err="1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mytest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”&gt;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This is some text in a paragraph.&lt;/p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81048" y="2796211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</a:t>
            </a: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效果</a:t>
            </a: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：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047" y="3482141"/>
            <a:ext cx="3570187" cy="12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534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6"/>
          <p:cNvSpPr/>
          <p:nvPr/>
        </p:nvSpPr>
        <p:spPr>
          <a:xfrm>
            <a:off x="656301" y="-59722"/>
            <a:ext cx="92438" cy="64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40" tIns="45740" rIns="45740" bIns="45740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pPr hangingPunct="0"/>
            <a:endParaRPr sz="3602" kern="0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1800" y="2678939"/>
            <a:ext cx="8813800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zh-CN" altLang="en-US" sz="800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结构选择器</a:t>
            </a:r>
            <a:endParaRPr lang="zh-CN" altLang="en-US" sz="800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7895" y="4002374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endParaRPr lang="zh-CN" altLang="en-US" sz="2400" dirty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44348" y="4174435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endParaRPr lang="zh-CN" altLang="en-US" sz="2400" dirty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412105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结构选择器</a:t>
            </a:r>
            <a:endParaRPr lang="en-US" altLang="zh-CN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286231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后代选择器</a:t>
            </a: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8020" y="1580555"/>
            <a:ext cx="8805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后代选择器可以选择作为某元素后代的元素</a:t>
            </a:r>
          </a:p>
        </p:txBody>
      </p:sp>
      <p:sp>
        <p:nvSpPr>
          <p:cNvPr id="9" name="矩形 8"/>
          <p:cNvSpPr/>
          <p:nvPr/>
        </p:nvSpPr>
        <p:spPr>
          <a:xfrm>
            <a:off x="418020" y="2084829"/>
            <a:ext cx="7798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 的所有后代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 err="1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em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</a:t>
            </a:r>
          </a:p>
        </p:txBody>
      </p:sp>
      <p:sp>
        <p:nvSpPr>
          <p:cNvPr id="12" name="矩形 11"/>
          <p:cNvSpPr/>
          <p:nvPr/>
        </p:nvSpPr>
        <p:spPr>
          <a:xfrm>
            <a:off x="298752" y="2570923"/>
            <a:ext cx="4949109" cy="2031325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h1 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em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color:red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;}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&lt;h1&gt;This is a &lt;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em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&gt;important&lt;/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em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 heading&lt;/h1&gt;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&lt;p&gt;This is a &lt;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em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&gt;important&lt;/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em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 paragraph.&lt;/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p&gt;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81048" y="2796211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048" y="3405809"/>
            <a:ext cx="4587729" cy="102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42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结构选择器</a:t>
            </a:r>
            <a:endParaRPr lang="en-US" altLang="zh-CN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286231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子元素选择器</a:t>
            </a: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8020" y="1580555"/>
            <a:ext cx="8805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子元素选择器选择指定元素所有的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直接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子元素。</a:t>
            </a:r>
          </a:p>
        </p:txBody>
      </p:sp>
      <p:sp>
        <p:nvSpPr>
          <p:cNvPr id="9" name="矩形 8"/>
          <p:cNvSpPr/>
          <p:nvPr/>
        </p:nvSpPr>
        <p:spPr>
          <a:xfrm>
            <a:off x="418020" y="2084829"/>
            <a:ext cx="7798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元素的所有直接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&lt;strong&gt;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子元素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8752" y="2570923"/>
            <a:ext cx="4949109" cy="2308324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h1 &gt; strong {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color:red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;}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&lt;h1&gt;This is &lt;strong&gt;very&lt;/strong&gt; &lt;strong&gt;very&lt;/strong&gt; important.&lt;/h1&gt;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&lt;h1&gt;This is &lt;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em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&gt;really &lt;strong&gt;very&lt;/strong&gt;&lt;/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em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 important.&lt;/h1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81048" y="2796211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048" y="3507588"/>
            <a:ext cx="4006642" cy="99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384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结构选择器</a:t>
            </a:r>
            <a:endParaRPr lang="en-US" altLang="zh-CN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286231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相邻兄弟选择器</a:t>
            </a: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8020" y="1580555"/>
            <a:ext cx="8805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相邻兄弟选择器可选择紧接在另一元素后的元素，且二者有相同父元素。</a:t>
            </a:r>
          </a:p>
        </p:txBody>
      </p:sp>
      <p:sp>
        <p:nvSpPr>
          <p:cNvPr id="9" name="矩形 8"/>
          <p:cNvSpPr/>
          <p:nvPr/>
        </p:nvSpPr>
        <p:spPr>
          <a:xfrm>
            <a:off x="418019" y="2084829"/>
            <a:ext cx="83549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选择所有和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元素同级的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并且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元素在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元素后面</a:t>
            </a:r>
            <a:r>
              <a:rPr lang="en-US" altLang="zh-CN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8752" y="2570923"/>
            <a:ext cx="4949109" cy="2862322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h1 + p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background-color: 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dodgerblue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标题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&lt;/h1&gt;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段落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段落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段落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段落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2&lt;/p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81048" y="2796211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048" y="3196316"/>
            <a:ext cx="2087711" cy="247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7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结构选择器</a:t>
            </a:r>
            <a:endParaRPr lang="en-US" altLang="zh-CN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286231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相邻兄弟选择器</a:t>
            </a: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8020" y="1580555"/>
            <a:ext cx="8805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相邻兄弟选择器可选择紧接在另一元素后的元素，且二者有相同父元素。</a:t>
            </a:r>
          </a:p>
        </p:txBody>
      </p:sp>
      <p:sp>
        <p:nvSpPr>
          <p:cNvPr id="9" name="矩形 8"/>
          <p:cNvSpPr/>
          <p:nvPr/>
        </p:nvSpPr>
        <p:spPr>
          <a:xfrm>
            <a:off x="418019" y="2084829"/>
            <a:ext cx="83549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选择所有和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元素同级的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并且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元素在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元素后面</a:t>
            </a:r>
            <a:r>
              <a:rPr lang="en-US" altLang="zh-CN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8752" y="2570923"/>
            <a:ext cx="4949109" cy="2862322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h1 + p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background-color: 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dodgerblue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标题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&lt;/h1&gt;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段落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段落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段落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段落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2&lt;/p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81048" y="2796211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048" y="3196316"/>
            <a:ext cx="2087711" cy="247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83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6"/>
          <p:cNvSpPr/>
          <p:nvPr/>
        </p:nvSpPr>
        <p:spPr>
          <a:xfrm>
            <a:off x="656301" y="-59722"/>
            <a:ext cx="92438" cy="64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40" tIns="45740" rIns="45740" bIns="45740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pPr hangingPunct="0"/>
            <a:endParaRPr sz="3602" kern="0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1800" y="2678939"/>
            <a:ext cx="8813800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zh-CN" altLang="en-US" sz="800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伪类选择器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207895" y="4002374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endParaRPr lang="zh-CN" altLang="en-US" sz="2400" dirty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44348" y="4174435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endParaRPr lang="zh-CN" altLang="en-US" sz="2400" dirty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44508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伪类选择器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105413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回顾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884"/>
              </p:ext>
            </p:extLst>
          </p:nvPr>
        </p:nvGraphicFramePr>
        <p:xfrm>
          <a:off x="1011344" y="1791597"/>
          <a:ext cx="7509802" cy="2527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908"/>
                <a:gridCol w="5459894"/>
              </a:tblGrid>
              <a:tr h="44133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伪类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解释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anchor="ctr"/>
                </a:tc>
              </a:tr>
              <a:tr h="76175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:link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8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选择所有未访问的链接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(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没有被点击过的链接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)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anchor="ctr"/>
                </a:tc>
              </a:tr>
              <a:tr h="441332">
                <a:tc>
                  <a:txBody>
                    <a:bodyPr/>
                    <a:lstStyle/>
                    <a:p>
                      <a:pPr marL="0" marR="0" indent="0" algn="l" defTabSz="9148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:visited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选择已经被访问过的链接 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anchor="ctr"/>
                </a:tc>
              </a:tr>
              <a:tr h="44133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:hover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选择鼠标悬停的链接 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anchor="ctr"/>
                </a:tc>
              </a:tr>
              <a:tr h="44133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:active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选择所有激活的链接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(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正在被点击的链接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)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938456" y="4633882"/>
            <a:ext cx="76555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注意</a:t>
            </a:r>
            <a:r>
              <a:rPr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: a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hover 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必须在 </a:t>
            </a:r>
            <a:r>
              <a:rPr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link 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a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visited 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后定义才能有效！ </a:t>
            </a:r>
            <a:r>
              <a:rPr lang="en-US" altLang="zh-CN" dirty="0" err="1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a:active</a:t>
            </a:r>
            <a:r>
              <a:rPr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必须在 </a:t>
            </a:r>
            <a:r>
              <a:rPr lang="en-US" altLang="zh-CN" dirty="0" err="1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a:hover</a:t>
            </a:r>
            <a:r>
              <a:rPr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后定义才能有效</a:t>
            </a:r>
            <a:r>
              <a:rPr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. 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伪类名称不区分大小写</a:t>
            </a:r>
          </a:p>
        </p:txBody>
      </p:sp>
    </p:spTree>
    <p:extLst>
      <p:ext uri="{BB962C8B-B14F-4D97-AF65-F5344CB8AC3E}">
        <p14:creationId xmlns:p14="http://schemas.microsoft.com/office/powerpoint/2010/main" val="15005018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伪类选择器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145167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:empty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8020" y="1580555"/>
            <a:ext cx="8805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选择每个没有子元素或内容的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</a:t>
            </a:r>
          </a:p>
        </p:txBody>
      </p:sp>
      <p:sp>
        <p:nvSpPr>
          <p:cNvPr id="9" name="矩形 8"/>
          <p:cNvSpPr/>
          <p:nvPr/>
        </p:nvSpPr>
        <p:spPr>
          <a:xfrm>
            <a:off x="418019" y="2084829"/>
            <a:ext cx="83549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选择所有和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元素同级的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并且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元素在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元素后面</a:t>
            </a:r>
            <a:r>
              <a:rPr lang="en-US" altLang="zh-CN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8752" y="2570923"/>
            <a:ext cx="4949109" cy="2862322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p:empty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width: 100px;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height: 20px;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background: #ff0000;</a:t>
            </a: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&lt;p&gt;&lt;/p&gt;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这是一个段落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这是另一个段落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&lt;/p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81048" y="2796211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048" y="3196316"/>
            <a:ext cx="3185874" cy="25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28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伪类选择器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191334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:first-child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8020" y="1580555"/>
            <a:ext cx="8805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选择每个作为其父级的第一个子元素的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 </a:t>
            </a:r>
          </a:p>
        </p:txBody>
      </p:sp>
      <p:sp>
        <p:nvSpPr>
          <p:cNvPr id="9" name="矩形 8"/>
          <p:cNvSpPr/>
          <p:nvPr/>
        </p:nvSpPr>
        <p:spPr>
          <a:xfrm>
            <a:off x="418019" y="2084829"/>
            <a:ext cx="83549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选择所有和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元素同级的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并且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元素在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元素后面</a:t>
            </a:r>
            <a:r>
              <a:rPr lang="en-US" altLang="zh-CN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8752" y="2570923"/>
            <a:ext cx="4949109" cy="3416320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p:first-child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background-color: yellow;</a:t>
            </a: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元素的第一个子元素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欢迎来到我的主页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&lt;/h1&gt;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h1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元素的第二个子元素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&lt;div&gt;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元素的第一个子元素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元素的第二个子元素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&lt;/div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81048" y="2796211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048" y="3304190"/>
            <a:ext cx="3490674" cy="229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68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6"/>
          <p:cNvSpPr/>
          <p:nvPr/>
        </p:nvSpPr>
        <p:spPr>
          <a:xfrm>
            <a:off x="656301" y="26504"/>
            <a:ext cx="1733848" cy="584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40" tIns="45740" rIns="45740" bIns="45740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pPr hangingPunct="0"/>
            <a:r>
              <a:rPr lang="zh-CN" altLang="en-US" sz="3200" b="0" kern="0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重点回顾</a:t>
            </a:r>
            <a:endParaRPr sz="3200" b="0" kern="0" dirty="0"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7895" y="4002374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Shape 135"/>
          <p:cNvSpPr txBox="1">
            <a:spLocks/>
          </p:cNvSpPr>
          <p:nvPr/>
        </p:nvSpPr>
        <p:spPr bwMode="auto">
          <a:xfrm>
            <a:off x="125636" y="1295871"/>
            <a:ext cx="11623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14" tIns="64657" rIns="129314" bIns="64657"/>
          <a:lstStyle>
            <a:lvl1pPr marL="765175" indent="-457200" defTabSz="350838">
              <a:lnSpc>
                <a:spcPct val="90000"/>
              </a:lnSpc>
              <a:spcBef>
                <a:spcPts val="1338"/>
              </a:spcBef>
              <a:buFont typeface="Arial" charset="0"/>
              <a:buChar char="•"/>
              <a:defRPr sz="37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647700" indent="-215900" defTabSz="350838">
              <a:lnSpc>
                <a:spcPct val="90000"/>
              </a:lnSpc>
              <a:spcBef>
                <a:spcPct val="95000"/>
              </a:spcBef>
              <a:buFont typeface="Arial" charset="0"/>
              <a:buChar char="•"/>
              <a:defRPr sz="31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079500" indent="-214313" defTabSz="350838">
              <a:lnSpc>
                <a:spcPct val="90000"/>
              </a:lnSpc>
              <a:spcBef>
                <a:spcPct val="95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511300" indent="-214313" defTabSz="350838">
              <a:lnSpc>
                <a:spcPct val="90000"/>
              </a:lnSpc>
              <a:spcBef>
                <a:spcPct val="95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943100" indent="-214313" defTabSz="350838">
              <a:lnSpc>
                <a:spcPct val="90000"/>
              </a:lnSpc>
              <a:spcBef>
                <a:spcPct val="95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400300" indent="-214313" defTabSz="350838" eaLnBrk="0" fontAlgn="base" hangingPunct="0">
              <a:lnSpc>
                <a:spcPct val="90000"/>
              </a:lnSpc>
              <a:spcBef>
                <a:spcPct val="95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857500" indent="-214313" defTabSz="350838" eaLnBrk="0" fontAlgn="base" hangingPunct="0">
              <a:lnSpc>
                <a:spcPct val="90000"/>
              </a:lnSpc>
              <a:spcBef>
                <a:spcPct val="95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314700" indent="-214313" defTabSz="350838" eaLnBrk="0" fontAlgn="base" hangingPunct="0">
              <a:lnSpc>
                <a:spcPct val="90000"/>
              </a:lnSpc>
              <a:spcBef>
                <a:spcPct val="95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771900" indent="-214313" defTabSz="350838" eaLnBrk="0" fontAlgn="base" hangingPunct="0">
              <a:lnSpc>
                <a:spcPct val="90000"/>
              </a:lnSpc>
              <a:spcBef>
                <a:spcPct val="95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Font typeface="Wingdings" charset="2"/>
              <a:buChar char="l"/>
            </a:pPr>
            <a:r>
              <a:rPr lang="en-US" altLang="zh-CN" sz="2000" dirty="0" smtClean="0">
                <a:solidFill>
                  <a:srgbClr val="24599B"/>
                </a:solidFill>
                <a:latin typeface="微软雅黑" charset="0"/>
                <a:ea typeface="微软雅黑" charset="0"/>
                <a:cs typeface="Yuanti SC Regular" charset="-122"/>
                <a:sym typeface="+mn-ea" charset="0"/>
              </a:rPr>
              <a:t>XXXXX</a:t>
            </a:r>
            <a:endParaRPr lang="zh-CN" altLang="en-US" sz="2000" dirty="0" smtClean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  <a:p>
            <a:pPr>
              <a:spcBef>
                <a:spcPct val="0"/>
              </a:spcBef>
              <a:buFont typeface="Wingdings" charset="2"/>
              <a:buChar char="l"/>
            </a:pPr>
            <a:endParaRPr lang="en-US" altLang="zh-CN" sz="2000" dirty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  <a:p>
            <a:pPr>
              <a:spcBef>
                <a:spcPct val="0"/>
              </a:spcBef>
              <a:buFont typeface="Wingdings" charset="2"/>
              <a:buChar char="l"/>
            </a:pPr>
            <a:r>
              <a:rPr lang="en-US" altLang="zh-CN" sz="2000" dirty="0" smtClean="0">
                <a:solidFill>
                  <a:srgbClr val="24599B"/>
                </a:solidFill>
                <a:latin typeface="微软雅黑" charset="0"/>
                <a:ea typeface="微软雅黑" charset="0"/>
                <a:cs typeface="Yuanti SC Regular" charset="-122"/>
                <a:sym typeface="+mn-ea" charset="0"/>
              </a:rPr>
              <a:t>XXXXX</a:t>
            </a:r>
            <a:endParaRPr lang="zh-CN" altLang="en-US" sz="2000" dirty="0" smtClean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  <a:p>
            <a:pPr>
              <a:spcBef>
                <a:spcPct val="0"/>
              </a:spcBef>
              <a:buFont typeface="Wingdings" charset="2"/>
              <a:buChar char="l"/>
            </a:pPr>
            <a:endParaRPr lang="zh-CN" altLang="en-US" sz="2000" dirty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  <a:p>
            <a:pPr>
              <a:spcBef>
                <a:spcPct val="0"/>
              </a:spcBef>
              <a:buFont typeface="Wingdings" charset="2"/>
              <a:buChar char="l"/>
            </a:pPr>
            <a:r>
              <a:rPr lang="en-US" altLang="zh-CN" sz="2000" dirty="0">
                <a:solidFill>
                  <a:srgbClr val="24599B"/>
                </a:solidFill>
                <a:latin typeface="微软雅黑" charset="0"/>
                <a:ea typeface="微软雅黑" charset="0"/>
                <a:cs typeface="Yuanti SC Regular" charset="-122"/>
                <a:sym typeface="+mn-ea" charset="0"/>
              </a:rPr>
              <a:t>XXXXX</a:t>
            </a:r>
            <a:endParaRPr lang="zh-CN" altLang="en-US" sz="2000" dirty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  <a:p>
            <a:pPr>
              <a:spcBef>
                <a:spcPct val="0"/>
              </a:spcBef>
              <a:buFont typeface="Wingdings" charset="2"/>
              <a:buChar char="l"/>
            </a:pPr>
            <a:endParaRPr lang="en-US" altLang="zh-CN" sz="2000" dirty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7645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伪类选择器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229645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:first-of-type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8020" y="1580555"/>
            <a:ext cx="8805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选择所有父元素中的第一个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 </a:t>
            </a:r>
          </a:p>
        </p:txBody>
      </p:sp>
      <p:sp>
        <p:nvSpPr>
          <p:cNvPr id="9" name="矩形 8"/>
          <p:cNvSpPr/>
          <p:nvPr/>
        </p:nvSpPr>
        <p:spPr>
          <a:xfrm>
            <a:off x="418019" y="2084829"/>
            <a:ext cx="83549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选择所有和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元素同级的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并且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元素在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元素后面</a:t>
            </a:r>
            <a:r>
              <a:rPr lang="en-US" altLang="zh-CN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8752" y="2570923"/>
            <a:ext cx="4949109" cy="3693319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p:first-of-type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background-color: red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欢迎来到我的页面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&lt;/h1&gt;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这是第一个段落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这是第二个段落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&lt;/p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en-US" altLang="zh-CN" dirty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&lt;div&gt;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&lt;h2&gt;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我的博客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&lt;/h2&gt;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博客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1&lt;/p&gt;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博客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2&lt;/p&gt;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博客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3&lt;/p&gt;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&lt;/div&gt;……</a:t>
            </a:r>
            <a:endParaRPr lang="zh-CN" altLang="en-US" dirty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81048" y="2690195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048" y="3196316"/>
            <a:ext cx="2576274" cy="25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227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伪类选择器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272446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en-US" altLang="zh-CN" sz="2400" b="0" kern="0" dirty="0" err="1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lang</a:t>
            </a: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(language)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2" y="1632288"/>
            <a:ext cx="83549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选择每个具有以“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it”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开头的</a:t>
            </a:r>
            <a:r>
              <a:rPr lang="en-US" altLang="zh-CN" dirty="0" err="1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lang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属性值的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 </a:t>
            </a:r>
          </a:p>
        </p:txBody>
      </p:sp>
      <p:sp>
        <p:nvSpPr>
          <p:cNvPr id="12" name="矩形 11"/>
          <p:cNvSpPr/>
          <p:nvPr/>
        </p:nvSpPr>
        <p:spPr>
          <a:xfrm>
            <a:off x="298752" y="2332384"/>
            <a:ext cx="4949109" cy="2308324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p:lang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(it)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background: yellow;</a:t>
            </a: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hr-HR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hr-HR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我爱意大利</a:t>
            </a:r>
            <a:r>
              <a:rPr lang="hr-HR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hr-HR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&lt;p </a:t>
            </a:r>
            <a:r>
              <a:rPr lang="hr-HR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lang</a:t>
            </a:r>
            <a:r>
              <a:rPr lang="hr-HR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="</a:t>
            </a:r>
            <a:r>
              <a:rPr lang="hr-HR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it</a:t>
            </a:r>
            <a:r>
              <a:rPr lang="hr-HR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  <a:r>
              <a:rPr lang="hr-HR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Ciao</a:t>
            </a:r>
            <a:r>
              <a:rPr lang="hr-HR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hr-HR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bella</a:t>
            </a:r>
            <a:r>
              <a:rPr lang="hr-HR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!&lt;/p&gt;</a:t>
            </a:r>
          </a:p>
          <a:p>
            <a:r>
              <a:rPr lang="hr-HR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&lt;p </a:t>
            </a:r>
            <a:r>
              <a:rPr lang="hr-HR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lang</a:t>
            </a:r>
            <a:r>
              <a:rPr lang="hr-HR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=“</a:t>
            </a:r>
            <a:r>
              <a:rPr lang="hr-HR" altLang="zh-CN" dirty="0" err="1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zh</a:t>
            </a:r>
            <a:r>
              <a:rPr lang="hr-HR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”&gt;</a:t>
            </a:r>
            <a:r>
              <a:rPr lang="zh-CN" altLang="hr-HR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你好漂亮</a:t>
            </a:r>
            <a:r>
              <a:rPr lang="hr-HR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&lt;/p</a:t>
            </a:r>
            <a:r>
              <a:rPr lang="hr-HR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81048" y="2242026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048" y="2642131"/>
            <a:ext cx="2712801" cy="27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131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伪类选择器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185883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:last-child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2" y="1591542"/>
            <a:ext cx="83549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选择每个其父级的最后一个子元素是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的元素</a:t>
            </a:r>
          </a:p>
        </p:txBody>
      </p:sp>
      <p:sp>
        <p:nvSpPr>
          <p:cNvPr id="12" name="矩形 11"/>
          <p:cNvSpPr/>
          <p:nvPr/>
        </p:nvSpPr>
        <p:spPr>
          <a:xfrm>
            <a:off x="298752" y="2252871"/>
            <a:ext cx="4949109" cy="3970318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p:last-child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background: #ff0000;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&lt;body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en-US" altLang="zh-CN" dirty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元素的第一个子元素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欢迎来到我的主页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&lt;/h1&gt;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元素的第二个子元素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&lt;div&gt;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元素的第一个子元素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元素的第二个子元素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&lt;/div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en-US" altLang="zh-CN" dirty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&lt;/body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54543" y="2252871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543" y="2652976"/>
            <a:ext cx="3490674" cy="29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035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伪类选择器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2241956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:last-of-type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2" y="1591542"/>
            <a:ext cx="83549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选择每个父元素中的最后一个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 </a:t>
            </a:r>
          </a:p>
        </p:txBody>
      </p:sp>
      <p:sp>
        <p:nvSpPr>
          <p:cNvPr id="12" name="矩形 11"/>
          <p:cNvSpPr/>
          <p:nvPr/>
        </p:nvSpPr>
        <p:spPr>
          <a:xfrm>
            <a:off x="298752" y="2014277"/>
            <a:ext cx="4949109" cy="3970318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p:last-of-type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background: #ff0000;</a:t>
            </a: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is-I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&lt;body&gt;</a:t>
            </a: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这是第一个段落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这是第二个段落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&lt;/p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en-US" altLang="zh-CN" dirty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&lt;div&gt;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&lt;h2&gt;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我的博客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&lt;/h2&gt;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博客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1&lt;/p&gt;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博客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2&lt;/p&gt;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博客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3&lt;/p&gt;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&lt;/div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en-US" altLang="zh-CN" dirty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&lt;/body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54543" y="2252871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543" y="2652976"/>
            <a:ext cx="2760963" cy="317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054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伪类选择器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2373403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:not(selector)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2" y="1591542"/>
            <a:ext cx="83549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选择每个不是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元素的元素 </a:t>
            </a:r>
          </a:p>
        </p:txBody>
      </p:sp>
      <p:sp>
        <p:nvSpPr>
          <p:cNvPr id="12" name="矩形 11"/>
          <p:cNvSpPr/>
          <p:nvPr/>
        </p:nvSpPr>
        <p:spPr>
          <a:xfrm>
            <a:off x="298752" y="2014277"/>
            <a:ext cx="4949109" cy="3693319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ro-RO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p {</a:t>
            </a:r>
          </a:p>
          <a:p>
            <a:r>
              <a:rPr lang="ro-RO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color: #000000</a:t>
            </a:r>
            <a:r>
              <a:rPr lang="ro-RO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ro-RO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}</a:t>
            </a:r>
            <a:endParaRPr lang="ro-RO" altLang="zh-CN" dirty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ro-RO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ro-RO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ro-RO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not</a:t>
            </a:r>
            <a:r>
              <a:rPr lang="ro-RO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(p) {</a:t>
            </a:r>
          </a:p>
          <a:p>
            <a:r>
              <a:rPr lang="ro-RO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</a:t>
            </a:r>
            <a:r>
              <a:rPr lang="ro-RO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ro-RO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color: #ff0000;</a:t>
            </a:r>
          </a:p>
          <a:p>
            <a:r>
              <a:rPr lang="ro-RO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is-I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&lt;body&gt;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这是一个标题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&lt;/h1&gt;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这是一个段落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这是另一个段落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&lt;div&gt;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这是一个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div&lt;/div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54543" y="2252871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543" y="2652976"/>
            <a:ext cx="3335954" cy="29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054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伪类选择器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223714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:nth-child(n)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2" y="1591542"/>
            <a:ext cx="83549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选择所有父元素的第二个子元素是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 </a:t>
            </a:r>
          </a:p>
        </p:txBody>
      </p:sp>
      <p:sp>
        <p:nvSpPr>
          <p:cNvPr id="12" name="矩形 11"/>
          <p:cNvSpPr/>
          <p:nvPr/>
        </p:nvSpPr>
        <p:spPr>
          <a:xfrm>
            <a:off x="298753" y="2014277"/>
            <a:ext cx="4591300" cy="3970318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p:nth-child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(2)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background: red;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is-I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&lt;body&gt;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元素的第一个子元素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欢迎来到我的主页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&lt;/h1&gt;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元素的第三个子元素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&lt;div&gt;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元素的第一个子元素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元素的第二个子元素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元素的第三个子元素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&lt;/div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en-US" altLang="zh-CN" dirty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&lt;/body&gt;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62996" y="2014277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996" y="2527052"/>
            <a:ext cx="3543682" cy="326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808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伪类选择器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287995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:nth-last-child(n)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2" y="1591542"/>
            <a:ext cx="83549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选择所有父元素倒数第二个子元素是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元素的元素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8753" y="2014277"/>
            <a:ext cx="4591300" cy="4247317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p:nth-last-child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(2) {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background: red;</a:t>
            </a:r>
          </a:p>
          <a:p>
            <a:r>
              <a:rPr lang="de-DE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}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is-I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&lt;body&gt;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元素的第一个子元素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欢迎来到我的主页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&lt;/h1&gt;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元素的第三个子元素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&lt;div&gt;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元素的第一个子元素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元素的第二个子元素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元素的第三个子元素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&lt;/div&gt;</a:t>
            </a:r>
          </a:p>
          <a:p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&lt;/body&gt;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62996" y="2014277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996" y="2414382"/>
            <a:ext cx="3490675" cy="33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935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伪类选择器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3263069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:nth-last-of-type(n)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2" y="1541661"/>
            <a:ext cx="835491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</a:p>
          <a:p>
            <a:r>
              <a:rPr lang="zh-CN" altLang="en-US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每个作为父元素的倒数第二个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 </a:t>
            </a:r>
          </a:p>
        </p:txBody>
      </p:sp>
      <p:sp>
        <p:nvSpPr>
          <p:cNvPr id="12" name="矩形 11"/>
          <p:cNvSpPr/>
          <p:nvPr/>
        </p:nvSpPr>
        <p:spPr>
          <a:xfrm>
            <a:off x="4923202" y="1006888"/>
            <a:ext cx="4446085" cy="4801314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p:nth-last-of-type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(2) {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background: red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; 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is-I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元素的第一个子元素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欢迎来到我的主页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&lt;/h1&gt;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元素的第三个子元素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元素的第四个子元素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&lt;div&gt;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元素的第五个子元素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&lt;/div&gt;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&lt;div&gt;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元素的第一个子元素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元素的第二个子元素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元素的第三个子元素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&lt;/div&gt;</a:t>
            </a:r>
          </a:p>
          <a:p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0571" y="2266115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80" y="2713566"/>
            <a:ext cx="2926016" cy="352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331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伪类选择器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262026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:nth-of-type(n)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2" y="1541661"/>
            <a:ext cx="835491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</a:p>
          <a:p>
            <a:r>
              <a:rPr lang="zh-CN" altLang="en-US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选择所有父元素的第二个</a:t>
            </a:r>
            <a:r>
              <a:rPr lang="en-US" altLang="zh-CN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 </a:t>
            </a:r>
            <a:endParaRPr lang="zh-CN" altLang="en-US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23202" y="1006888"/>
            <a:ext cx="4446085" cy="4524315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err="1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p:nth-of-type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(2) {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background: red;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}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is-I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元素的第一个子元素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欢迎来到我的主页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&lt;/h1&gt;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元素的第三个子元素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元素的第四个子元素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&lt;div&gt;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元素的第五个子元素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&lt;/div&gt;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&lt;div&gt;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元素的第一个子元素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元素的第二个子元素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元素的第三个子元素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&lt;/div&gt;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8752" y="2261100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71" y="2710656"/>
            <a:ext cx="2741763" cy="347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825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伪类选择器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197906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:only-child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3" y="1541660"/>
            <a:ext cx="46244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选择所有父元素中只有唯一的一个元素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并且是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6807" y="2561036"/>
            <a:ext cx="4446085" cy="923330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p:only-child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background: red;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6807" y="3620926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32416" y="780829"/>
            <a:ext cx="4446085" cy="5078313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这是一个标题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&lt;/h1&gt;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这是一个段落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&lt;div&gt;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元素中唯一的一个元素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并且是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&lt;/div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&lt;div&gt;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&lt;h2&gt;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这是另一个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元素中的第一个元素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h2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.&lt;/h2&gt;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这是另一个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元素中的第二个元素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&lt;/div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&lt;div&gt;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这是最后一个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元素中的第一个子元素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这是最后一个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元素中的第二个子元素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&lt;/div&gt;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45" y="4021031"/>
            <a:ext cx="3441600" cy="218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715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9525" y="2729865"/>
            <a:ext cx="1394460" cy="411480"/>
          </a:xfrm>
          <a:prstGeom prst="rect">
            <a:avLst/>
          </a:prstGeom>
          <a:solidFill>
            <a:srgbClr val="00999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42415" y="27527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第一节</a:t>
            </a:r>
            <a:endParaRPr lang="zh-CN" altLang="en-US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96035" y="3335655"/>
            <a:ext cx="1377950" cy="3949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50670" y="33559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第二节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42415" y="39693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汉仪大宋简" panose="02010609000101010101" charset="-122"/>
                <a:ea typeface="汉仪大宋简" panose="02010609000101010101" charset="-122"/>
                <a:sym typeface="+mn-ea"/>
              </a:rPr>
              <a:t>第章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42415" y="4558030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chemeClr val="bg1"/>
                </a:solidFill>
                <a:latin typeface="汉仪大宋简" panose="02010609000101010101" charset="-122"/>
                <a:ea typeface="汉仪大宋简" panose="02010609000101010101" charset="-122"/>
                <a:sym typeface="+mn-ea"/>
              </a:rPr>
              <a:t>第四章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838450" y="272986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属性选择器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838450" y="33343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结构选择器</a:t>
            </a:r>
          </a:p>
        </p:txBody>
      </p:sp>
      <p:sp>
        <p:nvSpPr>
          <p:cNvPr id="19" name="矩形 18"/>
          <p:cNvSpPr/>
          <p:nvPr/>
        </p:nvSpPr>
        <p:spPr>
          <a:xfrm>
            <a:off x="1296035" y="3989705"/>
            <a:ext cx="1377950" cy="3949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542415" y="40153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第三节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838450" y="39693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伪类选择器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555115" y="46043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汉仪大宋简" panose="02010609000101010101" charset="-122"/>
                <a:ea typeface="汉仪大宋简" panose="02010609000101010101" charset="-122"/>
                <a:sym typeface="+mn-ea"/>
              </a:rPr>
              <a:t>第章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308735" y="4624705"/>
            <a:ext cx="1377950" cy="39497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555115" y="46503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第四节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51150" y="460438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表单相关伪类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03300" y="4597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561743" y="52338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汉仪大宋简" panose="02010609000101010101" charset="-122"/>
                <a:ea typeface="汉仪大宋简" panose="02010609000101010101" charset="-122"/>
                <a:sym typeface="+mn-ea"/>
              </a:rPr>
              <a:t>第章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315363" y="5254184"/>
            <a:ext cx="1377950" cy="39497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561743" y="52798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第四节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857778" y="52338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伪元素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009928" y="52268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伪类选择器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236218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:only-of-type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3" y="1541660"/>
            <a:ext cx="462444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选择所有父元素中唯一的一个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6807" y="2561036"/>
            <a:ext cx="4446085" cy="923330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p:only-of-type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background: red;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6807" y="3620926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32416" y="804770"/>
            <a:ext cx="4369393" cy="5355312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这是一个标题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&lt;/h1&gt;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这是一个段落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&lt;div&gt;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元素中唯一的一个元素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并且是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&lt;/div&gt;</a:t>
            </a:r>
          </a:p>
          <a:p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&lt;div&gt;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&lt;h2&gt;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这是另一个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元素中的第一个元素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h2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.&lt;/h2&gt;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这是另一个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元素中的第二个元素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&lt;/div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&lt;div&gt;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这是最后一个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元素中的第一个子元素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这是最后一个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元素中的第二个子元素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是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&lt;/div&gt;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53" y="4004535"/>
            <a:ext cx="3531125" cy="223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246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伪类选择器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113588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:root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3" y="1541660"/>
            <a:ext cx="46244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   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选择文档的根元素</a:t>
            </a:r>
            <a:endParaRPr lang="zh-CN" altLang="en-US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56680" y="2308960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8753" y="2205482"/>
            <a:ext cx="4369393" cy="2862322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:root {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background: #ff0000;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&lt;body&gt;</a:t>
            </a:r>
          </a:p>
          <a:p>
            <a:endParaRPr lang="en-US" altLang="zh-CN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这是一个标题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&lt;/h1&gt;</a:t>
            </a:r>
          </a:p>
          <a:p>
            <a:endParaRPr lang="en-US" altLang="zh-CN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&lt;/body&gt;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680" y="3034749"/>
            <a:ext cx="4163553" cy="165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26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伪类选择器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1401983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:target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3" y="1541660"/>
            <a:ext cx="840792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选择当前活动的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#news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元素（点击包含该锚点名称的网址）</a:t>
            </a:r>
            <a:endParaRPr lang="zh-CN" altLang="en-US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72395" y="2293622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8208" y="2284037"/>
            <a:ext cx="4369393" cy="3970318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target {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border: 2px solid #D4D4D4;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background-color: #e5eecc;  }</a:t>
            </a:r>
          </a:p>
          <a:p>
            <a:r>
              <a:rPr lang="is-I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p&gt;&lt;a 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href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="#news1"&gt;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跳转到新内容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1&lt;/a&gt;&lt;/p&gt;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&lt;p&gt;&lt;a 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href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="#news2"&gt;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跳转到新内容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2&lt;/a&gt;&lt;/p&gt;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点击上面的链接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然后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 :target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选择器突出显示当前活动的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锚点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 id="news1"&gt;&lt;b&gt;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新内容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1&lt;/b&gt;&lt;/p&gt;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 id="news2"&gt;&lt;b&gt;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新内容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2&lt;/b&gt;&lt;/p&gt;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95" y="2914366"/>
            <a:ext cx="4566064" cy="181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87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6"/>
          <p:cNvSpPr/>
          <p:nvPr/>
        </p:nvSpPr>
        <p:spPr>
          <a:xfrm>
            <a:off x="656301" y="-59722"/>
            <a:ext cx="92438" cy="64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40" tIns="45740" rIns="45740" bIns="45740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pPr hangingPunct="0"/>
            <a:endParaRPr sz="3602" kern="0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1800" y="2678939"/>
            <a:ext cx="8813800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zh-CN" altLang="en-US" sz="800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表单相关伪类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207895" y="4002374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endParaRPr lang="zh-CN" altLang="en-US" sz="2400" dirty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44348" y="4174435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endParaRPr lang="zh-CN" altLang="en-US" sz="2400" dirty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359327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4816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表单相关伪类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1724186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:checked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3" y="1541660"/>
            <a:ext cx="462444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</a:p>
          <a:p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选择所有父元素中唯一的一个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7934" y="2397276"/>
            <a:ext cx="4446085" cy="1200329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input:checked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height: 50px;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width: 50px;</a:t>
            </a: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66807" y="3620926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32416" y="804770"/>
            <a:ext cx="4369393" cy="3693319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&lt;form action=""&gt;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&lt;input type="radio" checked="checked" value="male" name="gender"&gt; 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男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br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&lt;input type="radio" value="female" name="gender"&gt; 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女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br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&lt;input type="checkbox" checked="checked" value="Bike"&gt; 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我有一辆自行车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br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&lt;input type="checkbox" value="Car"&gt; 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我有一辆小轿车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&lt;/form&gt;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07" y="4044352"/>
            <a:ext cx="3059294" cy="22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367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4816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表单相关伪类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1754643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:disabled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3" y="1541660"/>
            <a:ext cx="462444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</a:p>
          <a:p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选择每个禁用的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&lt;input&gt;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 </a:t>
            </a:r>
          </a:p>
        </p:txBody>
      </p:sp>
      <p:sp>
        <p:nvSpPr>
          <p:cNvPr id="12" name="矩形 11"/>
          <p:cNvSpPr/>
          <p:nvPr/>
        </p:nvSpPr>
        <p:spPr>
          <a:xfrm>
            <a:off x="387934" y="2397276"/>
            <a:ext cx="4446085" cy="3416320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input[type=text]: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disabled 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{</a:t>
            </a: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background: #</a:t>
            </a:r>
            <a:r>
              <a:rPr lang="en-US" altLang="zh-CN" dirty="0" err="1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dddddd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&lt;form action=""&gt;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First name: &lt;input type="text" value="Mickey"&gt;&lt;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br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Last name: &lt;input type="text" value="Mouse"&gt;&lt;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br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Country: &lt;input type="text" disabled="disabled" value="Disneyland"&gt;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&lt;/form&gt;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56351" y="2501928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351" y="3172701"/>
            <a:ext cx="4096613" cy="122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131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4816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表单相关伪类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169693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:enabled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3" y="1541660"/>
            <a:ext cx="462444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</a:p>
          <a:p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选择每个启用的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&lt;input&gt;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 </a:t>
            </a:r>
          </a:p>
        </p:txBody>
      </p:sp>
      <p:sp>
        <p:nvSpPr>
          <p:cNvPr id="12" name="矩形 11"/>
          <p:cNvSpPr/>
          <p:nvPr/>
        </p:nvSpPr>
        <p:spPr>
          <a:xfrm>
            <a:off x="387934" y="2397276"/>
            <a:ext cx="4446085" cy="3416320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input[type=text]:enabled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background: #ffff00;</a:t>
            </a: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&lt;form action=""&gt;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First name: &lt;input type="text" value="Mickey"&gt;&lt;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br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Last name: &lt;input type="text" value="Mouse"&gt;&lt;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br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Country: &lt;input type="text" disabled="disabled" value="Disneyland"&gt;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&lt;/form&gt;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56351" y="2501928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351" y="3172701"/>
            <a:ext cx="4096613" cy="122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78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4816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表单相关伪类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1300993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:focus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3" y="1541660"/>
            <a:ext cx="462444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</a:p>
          <a:p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选择具有焦点的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&lt;input&gt;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 </a:t>
            </a:r>
          </a:p>
        </p:txBody>
      </p:sp>
      <p:sp>
        <p:nvSpPr>
          <p:cNvPr id="12" name="矩形 11"/>
          <p:cNvSpPr/>
          <p:nvPr/>
        </p:nvSpPr>
        <p:spPr>
          <a:xfrm>
            <a:off x="387934" y="2397276"/>
            <a:ext cx="4446085" cy="2585323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input:focus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background-color: yellow;</a:t>
            </a: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&lt;form&gt;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First name: &lt;input type="text" name="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firstname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"&gt;&lt;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br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Last name: &lt;input type="text" name="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lastname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&lt;/form&gt;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56351" y="2501928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351" y="2902033"/>
            <a:ext cx="36322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246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4816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表单相关伪类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176426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:in-range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3" y="1541660"/>
            <a:ext cx="462444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</a:p>
          <a:p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选择值在指定范围内的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&lt;input&gt;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 </a:t>
            </a:r>
          </a:p>
        </p:txBody>
      </p:sp>
      <p:sp>
        <p:nvSpPr>
          <p:cNvPr id="12" name="矩形 11"/>
          <p:cNvSpPr/>
          <p:nvPr/>
        </p:nvSpPr>
        <p:spPr>
          <a:xfrm>
            <a:off x="387934" y="2397276"/>
            <a:ext cx="4446085" cy="2031325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input:in-range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border: 2px solid yellow;</a:t>
            </a: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type="number" min="5" max="10" value="7"&gt;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type="number" min="5" max="10" value="17"&gt;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56351" y="2501928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351" y="3158938"/>
            <a:ext cx="1206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019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4816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表单相关伪类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147572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:invalid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3" y="1541660"/>
            <a:ext cx="462444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</a:p>
          <a:p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选择所有具有无效值的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&lt;input&gt;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 </a:t>
            </a:r>
          </a:p>
        </p:txBody>
      </p:sp>
      <p:sp>
        <p:nvSpPr>
          <p:cNvPr id="12" name="矩形 11"/>
          <p:cNvSpPr/>
          <p:nvPr/>
        </p:nvSpPr>
        <p:spPr>
          <a:xfrm>
            <a:off x="387934" y="2397276"/>
            <a:ext cx="4446085" cy="3139321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input:invalid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border: 2px solid red;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&lt;label&gt;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无效值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&lt;/label&gt;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type="email" value="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supportEmail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br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br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&lt;label&gt;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有效值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&lt;/label&gt;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type="email" value="machunyu@lanou3g.com"&gt;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56351" y="2501928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351" y="3039836"/>
            <a:ext cx="2667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96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6"/>
          <p:cNvSpPr/>
          <p:nvPr/>
        </p:nvSpPr>
        <p:spPr>
          <a:xfrm>
            <a:off x="656301" y="-59722"/>
            <a:ext cx="92438" cy="64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40" tIns="45740" rIns="45740" bIns="45740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pPr hangingPunct="0"/>
            <a:endParaRPr sz="3602" kern="0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1800" y="2678939"/>
            <a:ext cx="8813800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zh-CN" altLang="en-US" sz="800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属性选择器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207895" y="4002374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44348" y="4174435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06775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4816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表单相关伪类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1738613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:optional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3" y="1541660"/>
            <a:ext cx="58635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没有“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required”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属性的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&lt;input&gt;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 </a:t>
            </a:r>
          </a:p>
        </p:txBody>
      </p:sp>
      <p:sp>
        <p:nvSpPr>
          <p:cNvPr id="12" name="矩形 11"/>
          <p:cNvSpPr/>
          <p:nvPr/>
        </p:nvSpPr>
        <p:spPr>
          <a:xfrm>
            <a:off x="335039" y="2048036"/>
            <a:ext cx="4446085" cy="4247317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input:optional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background-color: yellow;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&lt;form action=""&gt;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&lt;label for="user"&gt;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用户名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:&lt;/label&gt;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&lt;input type="text" id="user" required&gt;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br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&lt;label for="pw"&gt;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密码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:&lt;/label&gt;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&lt;input type="text" id="pw" required&gt;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br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&lt;label for="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tel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联系方式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:&lt;/label&gt;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&lt;input type="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tel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&lt;/form&gt;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56351" y="2334174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351" y="2862655"/>
            <a:ext cx="3353503" cy="128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370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4816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表单相关伪类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193418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:read-only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3" y="1541660"/>
            <a:ext cx="58635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选择具有指定“</a:t>
            </a:r>
            <a:r>
              <a:rPr lang="en-US" altLang="zh-CN" dirty="0" err="1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readonly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”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属性的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&lt;input&gt;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 </a:t>
            </a:r>
          </a:p>
        </p:txBody>
      </p:sp>
      <p:sp>
        <p:nvSpPr>
          <p:cNvPr id="12" name="矩形 11"/>
          <p:cNvSpPr/>
          <p:nvPr/>
        </p:nvSpPr>
        <p:spPr>
          <a:xfrm>
            <a:off x="298753" y="2397276"/>
            <a:ext cx="4446085" cy="2585323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input:-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moz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-read-write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background-color: yellow;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</a:p>
          <a:p>
            <a:r>
              <a:rPr lang="zh-CN" altLang="en-US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input:read-only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</a:t>
            </a:r>
            <a:r>
              <a:rPr lang="zh-CN" altLang="en-US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background-color: yellow;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type="text" 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readonly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value="hello"&gt;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type="text" value="world"&gt;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41882" y="2397276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882" y="3252887"/>
            <a:ext cx="4099174" cy="5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00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4816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表单相关伪类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203677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:read-write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3" y="1541660"/>
            <a:ext cx="58635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选择没有“</a:t>
            </a:r>
            <a:r>
              <a:rPr lang="en-US" altLang="zh-CN" dirty="0" err="1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readonly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”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属性的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&lt;input&gt;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元素</a:t>
            </a:r>
          </a:p>
        </p:txBody>
      </p:sp>
      <p:sp>
        <p:nvSpPr>
          <p:cNvPr id="12" name="矩形 11"/>
          <p:cNvSpPr/>
          <p:nvPr/>
        </p:nvSpPr>
        <p:spPr>
          <a:xfrm>
            <a:off x="298753" y="2397276"/>
            <a:ext cx="4446085" cy="2585323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input:-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moz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-read-write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background-color: yellow;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</a:p>
          <a:p>
            <a:r>
              <a:rPr lang="zh-CN" altLang="en-US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input:read-only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</a:t>
            </a:r>
            <a:r>
              <a:rPr lang="zh-CN" altLang="en-US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background-color: yellow;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type="text" 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readonly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value="hello"&gt;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type="text" value="world"&gt;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41882" y="2397276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882" y="3252887"/>
            <a:ext cx="4150962" cy="45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39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4816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表单相关伪类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1204813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:valid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3" y="1541660"/>
            <a:ext cx="58635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选择具有有效值的所有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&lt;input&gt;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 </a:t>
            </a:r>
            <a:r>
              <a:rPr lang="zh-CN" altLang="en-US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lang="zh-CN" altLang="en-US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3177" y="2007039"/>
            <a:ext cx="4446085" cy="3139321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DE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de-DE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input:valid</a:t>
            </a:r>
            <a:r>
              <a:rPr lang="de-DE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de-DE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</a:t>
            </a:r>
            <a:r>
              <a:rPr lang="de-DE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border</a:t>
            </a:r>
            <a:r>
              <a:rPr lang="de-DE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 2px solid </a:t>
            </a:r>
            <a:r>
              <a:rPr lang="de-DE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red</a:t>
            </a:r>
            <a:r>
              <a:rPr lang="de-DE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</a:p>
          <a:p>
            <a:r>
              <a:rPr lang="de-DE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&lt;label&gt;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无效值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&lt;/label&gt;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type="email" value="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supportEmail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br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br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&lt;label&gt;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有效值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&lt;/label&gt;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type="email" value="machunyu@lanou3g.com"&gt;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41882" y="2397276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882" y="3252887"/>
            <a:ext cx="3142390" cy="11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897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4816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表单相关伪类</a:t>
            </a: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1204813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:valid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3" y="1541660"/>
            <a:ext cx="58635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选择具有有效值的所有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&lt;input&gt;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 </a:t>
            </a:r>
            <a:r>
              <a:rPr lang="zh-CN" altLang="en-US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lang="zh-CN" altLang="en-US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3177" y="2007039"/>
            <a:ext cx="4446085" cy="3139321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DE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de-DE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input:valid</a:t>
            </a:r>
            <a:r>
              <a:rPr lang="de-DE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{</a:t>
            </a:r>
          </a:p>
          <a:p>
            <a:r>
              <a:rPr lang="de-DE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</a:t>
            </a:r>
            <a:r>
              <a:rPr lang="de-DE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border</a:t>
            </a:r>
            <a:r>
              <a:rPr lang="de-DE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 2px solid </a:t>
            </a:r>
            <a:r>
              <a:rPr lang="de-DE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red</a:t>
            </a:r>
            <a:r>
              <a:rPr lang="de-DE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</a:p>
          <a:p>
            <a:r>
              <a:rPr lang="de-DE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&lt;label&gt;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无效值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&lt;/label&gt;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type="email" value="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supportEmail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br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br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&lt;label&gt;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有效值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&lt;/label&gt;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type="email" value="machunyu@lanou3g.com"&gt;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41882" y="2397276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882" y="3252887"/>
            <a:ext cx="3142390" cy="11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424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6"/>
          <p:cNvSpPr/>
          <p:nvPr/>
        </p:nvSpPr>
        <p:spPr>
          <a:xfrm>
            <a:off x="656301" y="-59722"/>
            <a:ext cx="92438" cy="64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40" tIns="45740" rIns="45740" bIns="45740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pPr hangingPunct="0"/>
            <a:endParaRPr sz="3602" kern="0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1800" y="2678939"/>
            <a:ext cx="8813800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zh-CN" altLang="en-US" sz="800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伪元素</a:t>
            </a:r>
            <a:endParaRPr lang="zh-CN" altLang="en-US" sz="800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7895" y="4002374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endParaRPr lang="zh-CN" altLang="en-US" sz="2400" dirty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44348" y="4174435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endParaRPr lang="zh-CN" altLang="en-US" sz="2400" dirty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149430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4816" y="3600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伪元素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127053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::</a:t>
            </a:r>
            <a:r>
              <a:rPr lang="en-US" altLang="zh-CN" sz="2400" b="0" kern="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after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3" y="1541660"/>
            <a:ext cx="58635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latin typeface=".SF NS Text" charset="0"/>
              </a:rPr>
              <a:t>在每个</a:t>
            </a:r>
            <a:r>
              <a:rPr lang="en-US" altLang="zh-CN" dirty="0">
                <a:latin typeface=".SF NS Text" charset="0"/>
              </a:rPr>
              <a:t>&lt;p&gt;</a:t>
            </a:r>
            <a:r>
              <a:rPr lang="zh-CN" altLang="en-US" dirty="0">
                <a:latin typeface=".SF NS Text" charset="0"/>
              </a:rPr>
              <a:t>元素的内容后插入一些内容 </a:t>
            </a:r>
            <a:endParaRPr lang="zh-CN" altLang="en-US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8753" y="2574652"/>
            <a:ext cx="4446085" cy="2308324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DE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p::after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content: " - </a:t>
            </a:r>
            <a:r>
              <a:rPr lang="en-US" altLang="zh-CN" dirty="0" err="1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Lanou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";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background-color: yellow;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color: red;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font-weight: bold;</a:t>
            </a: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教育以人为本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41882" y="2662602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882" y="3298476"/>
            <a:ext cx="4009853" cy="97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153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4816" y="3600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伪元素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155266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::before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3" y="1541660"/>
            <a:ext cx="58635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在每个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元素的内容前插入一些内容 </a:t>
            </a:r>
            <a:endParaRPr lang="zh-CN" altLang="en-US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8753" y="2574652"/>
            <a:ext cx="4446085" cy="2585323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p::before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content: " 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新华社电 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- ";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background-color: yellow;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color: red;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font-weight: bold;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习近平广西考察 写好海上丝绸之路新篇章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41882" y="2662602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698" y="3193774"/>
            <a:ext cx="4383920" cy="58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852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4816" y="3600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伪元素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206242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::first-letter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3" y="1541660"/>
            <a:ext cx="58635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选择每个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元素的第一个字母 </a:t>
            </a:r>
            <a:endParaRPr lang="zh-CN" altLang="en-US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8753" y="2574652"/>
            <a:ext cx="4538290" cy="2585323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p::first-letter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font-size: 200%;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color: #8A2BE2;</a:t>
            </a: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}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每想你一次，天上飘落一粒沙，从此形成了撒哈拉。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&lt;p&gt;Life is brief, and then you die, you know?&lt;/p&gt;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41882" y="2662602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177" y="3299791"/>
            <a:ext cx="4383136" cy="13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061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4816" y="3600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伪元素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181074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::first-line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3" y="1541660"/>
            <a:ext cx="58635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选择每个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元素的第一行 </a:t>
            </a:r>
            <a:endParaRPr lang="zh-CN" altLang="en-US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8753" y="2171989"/>
            <a:ext cx="4538290" cy="3693319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p::first-line {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background-color: yellow</a:t>
            </a:r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&lt;h1&gt;WWF's Mission Statement&lt;/h1&gt;</a:t>
            </a:r>
          </a:p>
          <a:p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&lt;p&gt;To stop the degradation of the planet's natural environment and to build a future in which humans live in harmony with nature, by; conserving the world's biological diversity, ensuring that the use of renewable natural resources is sustainable, and promoting the reduction of pollution and wasteful consumption.&lt;/p&gt;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175622" y="2171989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622" y="2802313"/>
            <a:ext cx="3962401" cy="154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68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属性选择器</a:t>
            </a:r>
            <a:endParaRPr lang="en-US" altLang="zh-CN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193898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[attribute]	</a:t>
            </a:r>
            <a:endParaRPr lang="zh-CN" altLang="en-US" sz="2400" b="0" kern="0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2576" y="1726327"/>
            <a:ext cx="770556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用于选取带有指定属性的元素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2576" y="2581943"/>
            <a:ext cx="4560717" cy="3416320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style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//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选取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具有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href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属性的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&lt;a&gt;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标签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a[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href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]{</a:t>
            </a:r>
            <a:r>
              <a:rPr lang="en-US" altLang="zh-CN" dirty="0" err="1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color:red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;}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&lt;/style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body&gt;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可以应用样式：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&lt;/h1&gt;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&lt;a 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href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=“http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://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www.lanou3g.com”&gt;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蓝鸥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&lt;/a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hr-HR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hr-HR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hr</a:t>
            </a:r>
            <a:r>
              <a:rPr lang="hr-HR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hr-HR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/&gt;</a:t>
            </a:r>
            <a:endParaRPr lang="hr-HR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&lt;h1&gt;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无法应用样式：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&lt;/h1&gt;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&lt;a&gt;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蓝鸥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&lt;/a&gt;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&lt;/body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434" y="2878530"/>
            <a:ext cx="3426273" cy="282314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98435" y="2403435"/>
            <a:ext cx="1749287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723000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14816" y="3600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伪元素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189570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::selection</a:t>
            </a:r>
            <a:endParaRPr lang="zh-CN" altLang="en-US" sz="2400" b="0" kern="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8753" y="1541660"/>
            <a:ext cx="58635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选择用户选择的元素的部分 </a:t>
            </a:r>
            <a:endParaRPr lang="zh-CN" altLang="en-US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8753" y="2171989"/>
            <a:ext cx="4538290" cy="3693319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::-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moz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-selection {</a:t>
            </a:r>
          </a:p>
          <a:p>
            <a:r>
              <a:rPr lang="ro-RO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</a:t>
            </a:r>
            <a:r>
              <a:rPr lang="ro-RO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ro-RO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color: </a:t>
            </a:r>
            <a:r>
              <a:rPr lang="ro-RO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red</a:t>
            </a:r>
            <a:r>
              <a:rPr lang="ro-RO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background: yellow;</a:t>
            </a:r>
          </a:p>
          <a:p>
            <a:r>
              <a:rPr lang="de-DE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}</a:t>
            </a:r>
            <a:endParaRPr lang="de-DE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::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selection {</a:t>
            </a:r>
          </a:p>
          <a:p>
            <a:r>
              <a:rPr lang="ro-RO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ro-RO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color</a:t>
            </a:r>
            <a:r>
              <a:rPr lang="ro-RO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lang="ro-RO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red</a:t>
            </a:r>
            <a:r>
              <a:rPr lang="ro-RO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background: yellow;</a:t>
            </a:r>
          </a:p>
          <a:p>
            <a:r>
              <a:rPr lang="de-DE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de-DE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}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如果有来生， 要做一棵树， 站成永恒， 没有悲欢的姿势。 一半在土里安详， 一半在风里飞扬， 一半洒落阴凉， 一半沐浴阳光， 非常沉默非常骄傲， 从不依靠 从不寻找。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175622" y="2171989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sz="2000" dirty="0" smtClean="0">
                <a:solidFill>
                  <a:srgbClr val="5B9BD5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622" y="2862655"/>
            <a:ext cx="4110896" cy="99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616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属性选择器</a:t>
            </a:r>
            <a:endParaRPr lang="en-US" altLang="zh-CN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378564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[attribute=value]	</a:t>
            </a:r>
            <a:endParaRPr lang="zh-CN" altLang="en-US" sz="2400" b="0" kern="0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9617" y="1739770"/>
            <a:ext cx="77055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用于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选取带有指定属性和值的元素。</a:t>
            </a:r>
          </a:p>
        </p:txBody>
      </p:sp>
      <p:sp>
        <p:nvSpPr>
          <p:cNvPr id="2" name="矩形 1"/>
          <p:cNvSpPr/>
          <p:nvPr/>
        </p:nvSpPr>
        <p:spPr>
          <a:xfrm>
            <a:off x="5631858" y="2883151"/>
            <a:ext cx="3764249" cy="923330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a[target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=_blank] {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background-color: yellow;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9617" y="2798705"/>
            <a:ext cx="4803775" cy="2585323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p&gt;The link with target="_blank" gets a yellow background:&lt;/p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&lt;a 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href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="http://www.w3schools.com"&gt;w3schools.com&lt;/a&gt;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&lt;a 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href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="http://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www.disney.com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 target="_blank"&gt;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disney.com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&lt;/a&gt;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&lt;a 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href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="http://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www.wikipedia.org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 target="_top"&gt;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wikipedia.org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&lt;/a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858" y="4736531"/>
            <a:ext cx="4176816" cy="64749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31858" y="4336426"/>
            <a:ext cx="2080591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9060" y="2269543"/>
            <a:ext cx="7798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选择具有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target=“_ blank”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属性的所有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&lt;a&gt;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</a:t>
            </a:r>
          </a:p>
        </p:txBody>
      </p:sp>
    </p:spTree>
    <p:extLst>
      <p:ext uri="{BB962C8B-B14F-4D97-AF65-F5344CB8AC3E}">
        <p14:creationId xmlns:p14="http://schemas.microsoft.com/office/powerpoint/2010/main" val="1240910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属性选择器</a:t>
            </a:r>
            <a:endParaRPr lang="en-US" altLang="zh-CN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315246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[attribute~=value]</a:t>
            </a:r>
            <a:endParaRPr lang="zh-CN" altLang="en-US" sz="2400" b="0" kern="0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8020" y="1580555"/>
            <a:ext cx="77055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用于选取属性值中包含指定词汇的元素。</a:t>
            </a:r>
          </a:p>
        </p:txBody>
      </p:sp>
      <p:sp>
        <p:nvSpPr>
          <p:cNvPr id="2" name="矩形 1"/>
          <p:cNvSpPr/>
          <p:nvPr/>
        </p:nvSpPr>
        <p:spPr>
          <a:xfrm>
            <a:off x="5406888" y="2628254"/>
            <a:ext cx="3724492" cy="923330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[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title~=flower] {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border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 5px solid yellow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418020" y="2659027"/>
            <a:ext cx="4803775" cy="2585323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p&gt;All images with the title attribute containing the word "flower" get a yellow border.&lt;/p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img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src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="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klematis.jpg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 title="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klematis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flower" width="150" height="113"&gt;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img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src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="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img_flwr.gif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 title="flower" width="224" height="162"&gt;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img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src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="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img_tree.gif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 title="tree" width="200" height="358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06888" y="3551584"/>
            <a:ext cx="2080591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888" y="4214191"/>
            <a:ext cx="2956376" cy="195147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71637" y="2077198"/>
            <a:ext cx="7798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选择具有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target=“_ blank”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属性的所有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&lt;a&gt;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</a:t>
            </a:r>
          </a:p>
        </p:txBody>
      </p:sp>
    </p:spTree>
    <p:extLst>
      <p:ext uri="{BB962C8B-B14F-4D97-AF65-F5344CB8AC3E}">
        <p14:creationId xmlns:p14="http://schemas.microsoft.com/office/powerpoint/2010/main" val="20245699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属性选择器</a:t>
            </a:r>
            <a:endParaRPr lang="en-US" altLang="zh-CN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300819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[attribute|=value]</a:t>
            </a:r>
            <a:endParaRPr lang="zh-CN" altLang="en-US" sz="2400" b="0" kern="0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8020" y="1580555"/>
            <a:ext cx="77055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用于选取带有以指定值开头的属性值的元素，该值必须是整个单词。</a:t>
            </a:r>
          </a:p>
        </p:txBody>
      </p:sp>
      <p:sp>
        <p:nvSpPr>
          <p:cNvPr id="9" name="矩形 8"/>
          <p:cNvSpPr/>
          <p:nvPr/>
        </p:nvSpPr>
        <p:spPr>
          <a:xfrm>
            <a:off x="418020" y="2267566"/>
            <a:ext cx="7798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选择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具有以 “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top”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开头的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class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属性值的所有元素</a:t>
            </a:r>
          </a:p>
        </p:txBody>
      </p:sp>
      <p:sp>
        <p:nvSpPr>
          <p:cNvPr id="12" name="矩形 11"/>
          <p:cNvSpPr/>
          <p:nvPr/>
        </p:nvSpPr>
        <p:spPr>
          <a:xfrm>
            <a:off x="415200" y="2885894"/>
            <a:ext cx="4845913" cy="3139321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[class|=top] {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background: yellow;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}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&lt;h1 class="top-header"&gt;Welcome&lt;/h1&gt;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 class="top-text"&gt;Hello world!&lt;/p&gt;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 class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=“</a:t>
            </a:r>
            <a:r>
              <a:rPr lang="en-US" altLang="zh-CN" dirty="0" err="1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topcontent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”&gt;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Are you learning CSS?&lt;/p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048" y="3568104"/>
            <a:ext cx="3742466" cy="20809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81048" y="3061252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72028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属性选择器</a:t>
            </a:r>
            <a:endParaRPr lang="en-US" altLang="zh-CN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510786" y="1014730"/>
            <a:ext cx="378564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[attribute^=value]	</a:t>
            </a:r>
            <a:endParaRPr lang="zh-CN" altLang="en-US" sz="2400" b="0" kern="0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8020" y="1580555"/>
            <a:ext cx="880549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匹配属性值以指定值开头的每个元素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选择具有以 “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top”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开头的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class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属性值的所有元素</a:t>
            </a:r>
          </a:p>
        </p:txBody>
      </p:sp>
      <p:sp>
        <p:nvSpPr>
          <p:cNvPr id="9" name="矩形 8"/>
          <p:cNvSpPr/>
          <p:nvPr/>
        </p:nvSpPr>
        <p:spPr>
          <a:xfrm>
            <a:off x="418020" y="2267566"/>
            <a:ext cx="7798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案例：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选择具有以 “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top”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开头的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class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属性值的所有元素</a:t>
            </a:r>
          </a:p>
        </p:txBody>
      </p:sp>
      <p:sp>
        <p:nvSpPr>
          <p:cNvPr id="12" name="矩形 11"/>
          <p:cNvSpPr/>
          <p:nvPr/>
        </p:nvSpPr>
        <p:spPr>
          <a:xfrm>
            <a:off x="415200" y="2885894"/>
            <a:ext cx="4845913" cy="3139321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[class^=top] {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      background: yellow;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}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&lt;h1 class="top-header"&gt;Welcome&lt;/h1&gt;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 class="top-text"&gt;Hello world!&lt;/p&gt;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 class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=“</a:t>
            </a:r>
            <a:r>
              <a:rPr lang="en-US" altLang="zh-CN" dirty="0" err="1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topcontent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”&gt;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Are you learning CSS?&lt;/p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81048" y="3061252"/>
            <a:ext cx="29552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544" y="3523940"/>
            <a:ext cx="3742466" cy="18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452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18519</TotalTime>
  <Words>5667</Words>
  <Application>Microsoft Macintosh PowerPoint</Application>
  <PresentationFormat>自定义</PresentationFormat>
  <Paragraphs>729</Paragraphs>
  <Slides>51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67" baseType="lpstr">
      <vt:lpstr>.SF NS Text</vt:lpstr>
      <vt:lpstr>Calibri</vt:lpstr>
      <vt:lpstr>Calibri Light</vt:lpstr>
      <vt:lpstr>DengXian</vt:lpstr>
      <vt:lpstr>Helvetica</vt:lpstr>
      <vt:lpstr>Microsoft YaHei</vt:lpstr>
      <vt:lpstr>STHeiti Light</vt:lpstr>
      <vt:lpstr>STKaiti</vt:lpstr>
      <vt:lpstr>Wingdings</vt:lpstr>
      <vt:lpstr>Yuanti SC Regular</vt:lpstr>
      <vt:lpstr>汉仪大宋简</vt:lpstr>
      <vt:lpstr>宋体</vt:lpstr>
      <vt:lpstr>微软雅黑</vt:lpstr>
      <vt:lpstr>Arial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Microsoft Office 用户</cp:lastModifiedBy>
  <cp:revision>196</cp:revision>
  <dcterms:created xsi:type="dcterms:W3CDTF">2015-12-25T06:43:00Z</dcterms:created>
  <dcterms:modified xsi:type="dcterms:W3CDTF">2017-05-12T01:13:07Z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